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48C887-691F-4A81-8793-5A81413BCA29}" type="doc">
      <dgm:prSet loTypeId="urn:microsoft.com/office/officeart/2005/8/layout/arrow3" loCatId="relationship" qsTypeId="urn:microsoft.com/office/officeart/2005/8/quickstyle/3d2" qsCatId="3D" csTypeId="urn:microsoft.com/office/officeart/2005/8/colors/colorful1#2" csCatId="colorful" phldr="1"/>
      <dgm:spPr/>
      <dgm:t>
        <a:bodyPr/>
        <a:lstStyle/>
        <a:p>
          <a:endParaRPr lang="es-ES"/>
        </a:p>
      </dgm:t>
    </dgm:pt>
    <dgm:pt modelId="{0D4FFA71-C66C-4A2B-9AAE-3A912A91196C}">
      <dgm:prSet phldrT="[Texto]" custT="1"/>
      <dgm:spPr/>
      <dgm:t>
        <a:bodyPr>
          <a:scene3d>
            <a:camera prst="orthographicFront"/>
            <a:lightRig rig="glow" dir="tl">
              <a:rot lat="0" lon="0" rev="5400000"/>
            </a:lightRig>
          </a:scene3d>
          <a:sp3d contourW="12700">
            <a:bevelT w="25400" h="25400"/>
            <a:contourClr>
              <a:schemeClr val="accent6">
                <a:shade val="73000"/>
              </a:schemeClr>
            </a:contourClr>
          </a:sp3d>
        </a:bodyPr>
        <a:lstStyle/>
        <a:p>
          <a:r>
            <a:rPr lang="es-ES" sz="36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PROCESSING </a:t>
          </a:r>
          <a:r>
            <a:rPr lang="es-ES" sz="32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COSTS</a:t>
          </a:r>
        </a:p>
        <a:p>
          <a:r>
            <a:rPr lang="es-ES" sz="24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Water </a:t>
          </a:r>
          <a:r>
            <a:rPr lang="es-ES"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use in a 85% </a:t>
          </a:r>
          <a:r>
            <a:rPr lang="es-ES" sz="2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Effluents</a:t>
          </a:r>
          <a:r>
            <a:rPr lang="es-ES"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s-ES" sz="2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generated</a:t>
          </a:r>
          <a:r>
            <a:rPr lang="es-ES"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s-ES" sz="2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Discharge</a:t>
          </a:r>
          <a:r>
            <a:rPr lang="es-ES"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s-ES" sz="2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surcharges</a:t>
          </a:r>
          <a:endParaRPr lang="es-ES"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3AB35659-9C66-4088-856A-A4BDC8DA1C9D}" type="parTrans" cxnId="{9173F9A2-F634-4C12-BDF7-3694D252D8CF}">
      <dgm:prSet/>
      <dgm:spPr/>
      <dgm:t>
        <a:bodyPr/>
        <a:lstStyle/>
        <a:p>
          <a:endParaRPr lang="es-ES"/>
        </a:p>
      </dgm:t>
    </dgm:pt>
    <dgm:pt modelId="{F1BC7E90-FD95-47A9-A3C6-2E9C2DC1FB83}" type="sibTrans" cxnId="{9173F9A2-F634-4C12-BDF7-3694D252D8CF}">
      <dgm:prSet/>
      <dgm:spPr/>
      <dgm:t>
        <a:bodyPr/>
        <a:lstStyle/>
        <a:p>
          <a:endParaRPr lang="es-ES"/>
        </a:p>
      </dgm:t>
    </dgm:pt>
    <dgm:pt modelId="{A78E109A-12EC-485F-82E9-224C77EE7FA3}">
      <dgm:prSet phldrT="[Texto]" custT="1"/>
      <dgm:spPr/>
      <dgm:t>
        <a:bodyPr>
          <a:scene3d>
            <a:camera prst="orthographicFront"/>
            <a:lightRig rig="glow" dir="tl">
              <a:rot lat="0" lon="0" rev="5400000"/>
            </a:lightRig>
          </a:scene3d>
          <a:sp3d contourW="12700">
            <a:bevelT w="25400" h="25400"/>
            <a:contourClr>
              <a:schemeClr val="accent6">
                <a:shade val="73000"/>
              </a:schemeClr>
            </a:contourClr>
          </a:sp3d>
        </a:bodyPr>
        <a:lstStyle/>
        <a:p>
          <a:r>
            <a:rPr lang="es-ES" sz="2800" b="1" cap="none" spc="0" dirty="0" smtClean="0">
              <a:ln w="11430">
                <a:solidFill>
                  <a:srgbClr val="92D050"/>
                </a:solidFill>
              </a:ln>
              <a:solidFill>
                <a:srgbClr val="00B050"/>
              </a:solidFill>
              <a:effectLst>
                <a:outerShdw blurRad="80000" dist="40000" dir="5040000" algn="tl">
                  <a:srgbClr val="000000">
                    <a:alpha val="30000"/>
                  </a:srgbClr>
                </a:outerShdw>
              </a:effectLst>
            </a:rPr>
            <a:t>Water REUTILIZATION +</a:t>
          </a:r>
        </a:p>
        <a:p>
          <a:r>
            <a:rPr lang="es-ES" sz="2800" b="1" cap="none" spc="0" dirty="0" smtClean="0">
              <a:ln w="11430">
                <a:solidFill>
                  <a:srgbClr val="92D050"/>
                </a:solidFill>
              </a:ln>
              <a:solidFill>
                <a:srgbClr val="00B050"/>
              </a:solidFill>
              <a:effectLst>
                <a:outerShdw blurRad="80000" dist="40000" dir="5040000" algn="tl">
                  <a:srgbClr val="000000">
                    <a:alpha val="30000"/>
                  </a:srgbClr>
                </a:outerShdw>
              </a:effectLst>
            </a:rPr>
            <a:t> </a:t>
          </a:r>
          <a:r>
            <a:rPr lang="es-ES" sz="2800" b="1" cap="none" spc="0" dirty="0" err="1" smtClean="0">
              <a:ln w="11430">
                <a:solidFill>
                  <a:srgbClr val="92D050"/>
                </a:solidFill>
              </a:ln>
              <a:solidFill>
                <a:srgbClr val="00B050"/>
              </a:solidFill>
              <a:effectLst>
                <a:outerShdw blurRad="80000" dist="40000" dir="5040000" algn="tl">
                  <a:srgbClr val="000000">
                    <a:alpha val="30000"/>
                  </a:srgbClr>
                </a:outerShdw>
              </a:effectLst>
            </a:rPr>
            <a:t>Efficiency</a:t>
          </a:r>
          <a:r>
            <a:rPr lang="es-ES" sz="2800" b="1" cap="none" spc="0" dirty="0" smtClean="0">
              <a:ln w="11430">
                <a:solidFill>
                  <a:srgbClr val="92D050"/>
                </a:solidFill>
              </a:ln>
              <a:solidFill>
                <a:srgbClr val="00B050"/>
              </a:solidFill>
              <a:effectLst>
                <a:outerShdw blurRad="80000" dist="40000" dir="5040000" algn="tl">
                  <a:srgbClr val="000000">
                    <a:alpha val="30000"/>
                  </a:srgbClr>
                </a:outerShdw>
              </a:effectLst>
            </a:rPr>
            <a:t> Management</a:t>
          </a:r>
        </a:p>
        <a:p>
          <a:r>
            <a:rPr lang="es-ES" sz="2800" b="1" cap="none" spc="0" dirty="0" smtClean="0">
              <a:ln w="11430">
                <a:solidFill>
                  <a:srgbClr val="92D050"/>
                </a:solidFill>
              </a:ln>
              <a:solidFill>
                <a:srgbClr val="00B050"/>
              </a:solidFill>
              <a:effectLst>
                <a:outerShdw blurRad="80000" dist="40000" dir="5040000" algn="tl">
                  <a:srgbClr val="000000">
                    <a:alpha val="30000"/>
                  </a:srgbClr>
                </a:outerShdw>
              </a:effectLst>
            </a:rPr>
            <a:t> of </a:t>
          </a:r>
          <a:r>
            <a:rPr lang="es-ES" sz="2800" b="1" cap="none" spc="0" dirty="0" err="1" smtClean="0">
              <a:ln w="11430">
                <a:solidFill>
                  <a:srgbClr val="92D050"/>
                </a:solidFill>
              </a:ln>
              <a:solidFill>
                <a:srgbClr val="00B050"/>
              </a:solidFill>
              <a:effectLst>
                <a:outerShdw blurRad="80000" dist="40000" dir="5040000" algn="tl">
                  <a:srgbClr val="000000">
                    <a:alpha val="30000"/>
                  </a:srgbClr>
                </a:outerShdw>
              </a:effectLst>
            </a:rPr>
            <a:t>energy</a:t>
          </a:r>
          <a:r>
            <a:rPr lang="es-ES" sz="2800" b="1" cap="none" spc="0" dirty="0" smtClean="0">
              <a:ln w="11430">
                <a:solidFill>
                  <a:srgbClr val="92D050"/>
                </a:solidFill>
              </a:ln>
              <a:solidFill>
                <a:srgbClr val="00B050"/>
              </a:solidFill>
              <a:effectLst>
                <a:outerShdw blurRad="80000" dist="40000" dir="5040000" algn="tl">
                  <a:srgbClr val="000000">
                    <a:alpha val="30000"/>
                  </a:srgbClr>
                </a:outerShdw>
              </a:effectLst>
            </a:rPr>
            <a:t> and </a:t>
          </a:r>
          <a:r>
            <a:rPr lang="es-ES" sz="2800" b="1" cap="none" spc="0" dirty="0" err="1" smtClean="0">
              <a:ln w="11430">
                <a:solidFill>
                  <a:srgbClr val="92D050"/>
                </a:solidFill>
              </a:ln>
              <a:solidFill>
                <a:srgbClr val="00B050"/>
              </a:solidFill>
              <a:effectLst>
                <a:outerShdw blurRad="80000" dist="40000" dir="5040000" algn="tl">
                  <a:srgbClr val="000000">
                    <a:alpha val="30000"/>
                  </a:srgbClr>
                </a:outerShdw>
              </a:effectLst>
            </a:rPr>
            <a:t>raw</a:t>
          </a:r>
          <a:r>
            <a:rPr lang="es-ES" sz="2800" b="1" cap="none" spc="0" dirty="0" smtClean="0">
              <a:ln w="11430">
                <a:solidFill>
                  <a:srgbClr val="92D050"/>
                </a:solidFill>
              </a:ln>
              <a:solidFill>
                <a:srgbClr val="00B050"/>
              </a:solidFill>
              <a:effectLst>
                <a:outerShdw blurRad="80000" dist="40000" dir="5040000" algn="tl">
                  <a:srgbClr val="000000">
                    <a:alpha val="30000"/>
                  </a:srgbClr>
                </a:outerShdw>
              </a:effectLst>
            </a:rPr>
            <a:t> </a:t>
          </a:r>
          <a:r>
            <a:rPr lang="es-ES" sz="2800" b="1" cap="none" spc="0" dirty="0" err="1" smtClean="0">
              <a:ln w="11430">
                <a:solidFill>
                  <a:srgbClr val="92D050"/>
                </a:solidFill>
              </a:ln>
              <a:solidFill>
                <a:srgbClr val="00B050"/>
              </a:solidFill>
              <a:effectLst>
                <a:outerShdw blurRad="80000" dist="40000" dir="5040000" algn="tl">
                  <a:srgbClr val="000000">
                    <a:alpha val="30000"/>
                  </a:srgbClr>
                </a:outerShdw>
              </a:effectLst>
            </a:rPr>
            <a:t>materials</a:t>
          </a:r>
          <a:r>
            <a:rPr lang="es-ES" sz="2800" b="1" cap="none" spc="0" dirty="0" smtClean="0">
              <a:ln w="11430">
                <a:solidFill>
                  <a:srgbClr val="92D050"/>
                </a:solidFill>
              </a:ln>
              <a:solidFill>
                <a:srgbClr val="00B050"/>
              </a:solidFill>
              <a:effectLst>
                <a:outerShdw blurRad="80000" dist="40000" dir="5040000" algn="tl">
                  <a:srgbClr val="000000">
                    <a:alpha val="30000"/>
                  </a:srgbClr>
                </a:outerShdw>
              </a:effectLst>
            </a:rPr>
            <a:t> </a:t>
          </a:r>
          <a:endParaRPr lang="es-ES" sz="2800" b="1" cap="none" spc="0" dirty="0">
            <a:ln w="11430">
              <a:solidFill>
                <a:srgbClr val="92D050"/>
              </a:solidFill>
            </a:ln>
            <a:solidFill>
              <a:srgbClr val="00B050"/>
            </a:solidFill>
            <a:effectLst>
              <a:outerShdw blurRad="80000" dist="40000" dir="5040000" algn="tl">
                <a:srgbClr val="000000">
                  <a:alpha val="30000"/>
                </a:srgbClr>
              </a:outerShdw>
            </a:effectLst>
          </a:endParaRPr>
        </a:p>
      </dgm:t>
    </dgm:pt>
    <dgm:pt modelId="{4350356E-0EFF-4DEF-80C2-E4670917C76C}" type="parTrans" cxnId="{40126115-8D09-4B9E-A5C1-F84114F42273}">
      <dgm:prSet/>
      <dgm:spPr/>
      <dgm:t>
        <a:bodyPr/>
        <a:lstStyle/>
        <a:p>
          <a:endParaRPr lang="es-ES"/>
        </a:p>
      </dgm:t>
    </dgm:pt>
    <dgm:pt modelId="{86725BA7-1EBD-4145-816F-7A990CAAE34D}" type="sibTrans" cxnId="{40126115-8D09-4B9E-A5C1-F84114F42273}">
      <dgm:prSet/>
      <dgm:spPr/>
      <dgm:t>
        <a:bodyPr/>
        <a:lstStyle/>
        <a:p>
          <a:endParaRPr lang="es-ES"/>
        </a:p>
      </dgm:t>
    </dgm:pt>
    <dgm:pt modelId="{187C3BAD-0AB4-441D-8AB4-AF4AED89B9AB}" type="pres">
      <dgm:prSet presAssocID="{E148C887-691F-4A81-8793-5A81413BCA29}" presName="compositeShape" presStyleCnt="0">
        <dgm:presLayoutVars>
          <dgm:chMax val="2"/>
          <dgm:dir/>
          <dgm:resizeHandles val="exact"/>
        </dgm:presLayoutVars>
      </dgm:prSet>
      <dgm:spPr/>
      <dgm:t>
        <a:bodyPr/>
        <a:lstStyle/>
        <a:p>
          <a:endParaRPr lang="es-ES"/>
        </a:p>
      </dgm:t>
    </dgm:pt>
    <dgm:pt modelId="{C774D4E5-F13C-444F-9E04-437F2491BA5D}" type="pres">
      <dgm:prSet presAssocID="{E148C887-691F-4A81-8793-5A81413BCA29}" presName="divider" presStyleLbl="fgShp" presStyleIdx="0" presStyleCnt="1"/>
      <dgm:spPr/>
    </dgm:pt>
    <dgm:pt modelId="{65165C59-D102-4438-94F0-A916374C0CBD}" type="pres">
      <dgm:prSet presAssocID="{0D4FFA71-C66C-4A2B-9AAE-3A912A91196C}" presName="downArrow" presStyleLbl="node1" presStyleIdx="0" presStyleCnt="2"/>
      <dgm:spPr/>
    </dgm:pt>
    <dgm:pt modelId="{78202438-7A13-42B1-8CA8-E0A8562692F4}" type="pres">
      <dgm:prSet presAssocID="{0D4FFA71-C66C-4A2B-9AAE-3A912A91196C}" presName="downArrowText" presStyleLbl="revTx" presStyleIdx="0" presStyleCnt="2" custScaleX="188898">
        <dgm:presLayoutVars>
          <dgm:bulletEnabled val="1"/>
        </dgm:presLayoutVars>
      </dgm:prSet>
      <dgm:spPr/>
      <dgm:t>
        <a:bodyPr/>
        <a:lstStyle/>
        <a:p>
          <a:endParaRPr lang="es-ES"/>
        </a:p>
      </dgm:t>
    </dgm:pt>
    <dgm:pt modelId="{451A7101-6096-4E2A-97BF-E2D90F5041B4}" type="pres">
      <dgm:prSet presAssocID="{A78E109A-12EC-485F-82E9-224C77EE7FA3}" presName="upArrow" presStyleLbl="node1" presStyleIdx="1" presStyleCnt="2"/>
      <dgm:spPr/>
    </dgm:pt>
    <dgm:pt modelId="{8AA2031F-21E6-428F-9F05-E485E977A768}" type="pres">
      <dgm:prSet presAssocID="{A78E109A-12EC-485F-82E9-224C77EE7FA3}" presName="upArrowText" presStyleLbl="revTx" presStyleIdx="1" presStyleCnt="2" custScaleX="219682">
        <dgm:presLayoutVars>
          <dgm:bulletEnabled val="1"/>
        </dgm:presLayoutVars>
      </dgm:prSet>
      <dgm:spPr/>
      <dgm:t>
        <a:bodyPr/>
        <a:lstStyle/>
        <a:p>
          <a:endParaRPr lang="es-ES"/>
        </a:p>
      </dgm:t>
    </dgm:pt>
  </dgm:ptLst>
  <dgm:cxnLst>
    <dgm:cxn modelId="{9173F9A2-F634-4C12-BDF7-3694D252D8CF}" srcId="{E148C887-691F-4A81-8793-5A81413BCA29}" destId="{0D4FFA71-C66C-4A2B-9AAE-3A912A91196C}" srcOrd="0" destOrd="0" parTransId="{3AB35659-9C66-4088-856A-A4BDC8DA1C9D}" sibTransId="{F1BC7E90-FD95-47A9-A3C6-2E9C2DC1FB83}"/>
    <dgm:cxn modelId="{C5531AAC-D943-4A58-A497-0693C4DBBEE1}" type="presOf" srcId="{0D4FFA71-C66C-4A2B-9AAE-3A912A91196C}" destId="{78202438-7A13-42B1-8CA8-E0A8562692F4}" srcOrd="0" destOrd="0" presId="urn:microsoft.com/office/officeart/2005/8/layout/arrow3"/>
    <dgm:cxn modelId="{6803985C-96EC-4DB4-AEA3-7463287CB0C2}" type="presOf" srcId="{E148C887-691F-4A81-8793-5A81413BCA29}" destId="{187C3BAD-0AB4-441D-8AB4-AF4AED89B9AB}" srcOrd="0" destOrd="0" presId="urn:microsoft.com/office/officeart/2005/8/layout/arrow3"/>
    <dgm:cxn modelId="{746B589C-026A-460B-B5F0-D123071D934A}" type="presOf" srcId="{A78E109A-12EC-485F-82E9-224C77EE7FA3}" destId="{8AA2031F-21E6-428F-9F05-E485E977A768}" srcOrd="0" destOrd="0" presId="urn:microsoft.com/office/officeart/2005/8/layout/arrow3"/>
    <dgm:cxn modelId="{40126115-8D09-4B9E-A5C1-F84114F42273}" srcId="{E148C887-691F-4A81-8793-5A81413BCA29}" destId="{A78E109A-12EC-485F-82E9-224C77EE7FA3}" srcOrd="1" destOrd="0" parTransId="{4350356E-0EFF-4DEF-80C2-E4670917C76C}" sibTransId="{86725BA7-1EBD-4145-816F-7A990CAAE34D}"/>
    <dgm:cxn modelId="{E78289CF-A01C-45A6-96B3-C903201D806D}" type="presParOf" srcId="{187C3BAD-0AB4-441D-8AB4-AF4AED89B9AB}" destId="{C774D4E5-F13C-444F-9E04-437F2491BA5D}" srcOrd="0" destOrd="0" presId="urn:microsoft.com/office/officeart/2005/8/layout/arrow3"/>
    <dgm:cxn modelId="{E89D3CD0-71EE-4D9F-9B4B-5E40798FE6C2}" type="presParOf" srcId="{187C3BAD-0AB4-441D-8AB4-AF4AED89B9AB}" destId="{65165C59-D102-4438-94F0-A916374C0CBD}" srcOrd="1" destOrd="0" presId="urn:microsoft.com/office/officeart/2005/8/layout/arrow3"/>
    <dgm:cxn modelId="{E85D2384-750B-40EB-99A4-5691DFF3FCCA}" type="presParOf" srcId="{187C3BAD-0AB4-441D-8AB4-AF4AED89B9AB}" destId="{78202438-7A13-42B1-8CA8-E0A8562692F4}" srcOrd="2" destOrd="0" presId="urn:microsoft.com/office/officeart/2005/8/layout/arrow3"/>
    <dgm:cxn modelId="{98C09349-792E-40F4-A00C-B6C9A12DBDFE}" type="presParOf" srcId="{187C3BAD-0AB4-441D-8AB4-AF4AED89B9AB}" destId="{451A7101-6096-4E2A-97BF-E2D90F5041B4}" srcOrd="3" destOrd="0" presId="urn:microsoft.com/office/officeart/2005/8/layout/arrow3"/>
    <dgm:cxn modelId="{33AD6179-FAF7-43DD-84F1-098B80EBAC10}" type="presParOf" srcId="{187C3BAD-0AB4-441D-8AB4-AF4AED89B9AB}" destId="{8AA2031F-21E6-428F-9F05-E485E977A768}"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4D4E5-F13C-444F-9E04-437F2491BA5D}">
      <dsp:nvSpPr>
        <dsp:cNvPr id="0" name=""/>
        <dsp:cNvSpPr/>
      </dsp:nvSpPr>
      <dsp:spPr>
        <a:xfrm rot="21300000">
          <a:off x="19325" y="1697642"/>
          <a:ext cx="9662999" cy="865368"/>
        </a:xfrm>
        <a:prstGeom prst="mathMinus">
          <a:avLst/>
        </a:prstGeom>
        <a:solidFill>
          <a:schemeClr val="accent2">
            <a:tint val="4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5165C59-D102-4438-94F0-A916374C0CBD}">
      <dsp:nvSpPr>
        <dsp:cNvPr id="0" name=""/>
        <dsp:cNvSpPr/>
      </dsp:nvSpPr>
      <dsp:spPr>
        <a:xfrm>
          <a:off x="1164198" y="213032"/>
          <a:ext cx="2910495" cy="1704261"/>
        </a:xfrm>
        <a:prstGeom prst="downArrow">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8202438-7A13-42B1-8CA8-E0A8562692F4}">
      <dsp:nvSpPr>
        <dsp:cNvPr id="0" name=""/>
        <dsp:cNvSpPr/>
      </dsp:nvSpPr>
      <dsp:spPr>
        <a:xfrm>
          <a:off x="3761943" y="0"/>
          <a:ext cx="5864391" cy="1789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scene3d>
            <a:camera prst="orthographicFront"/>
            <a:lightRig rig="glow" dir="tl">
              <a:rot lat="0" lon="0" rev="5400000"/>
            </a:lightRig>
          </a:scene3d>
          <a:sp3d contourW="12700">
            <a:bevelT w="25400" h="25400"/>
            <a:contourClr>
              <a:schemeClr val="accent6">
                <a:shade val="73000"/>
              </a:schemeClr>
            </a:contourClr>
          </a:sp3d>
        </a:bodyPr>
        <a:lstStyle/>
        <a:p>
          <a:pPr lvl="0" algn="ctr" defTabSz="1600200">
            <a:lnSpc>
              <a:spcPct val="90000"/>
            </a:lnSpc>
            <a:spcBef>
              <a:spcPct val="0"/>
            </a:spcBef>
            <a:spcAft>
              <a:spcPct val="35000"/>
            </a:spcAft>
          </a:pPr>
          <a:r>
            <a:rPr lang="es-ES" sz="3600" b="1" kern="1200"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PROCESSING </a:t>
          </a:r>
          <a:r>
            <a:rPr lang="es-ES" sz="3200" b="1" kern="1200"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COSTS</a:t>
          </a:r>
        </a:p>
        <a:p>
          <a:pPr lvl="0" algn="ctr" defTabSz="1600200">
            <a:lnSpc>
              <a:spcPct val="90000"/>
            </a:lnSpc>
            <a:spcBef>
              <a:spcPct val="0"/>
            </a:spcBef>
            <a:spcAft>
              <a:spcPct val="35000"/>
            </a:spcAft>
          </a:pPr>
          <a:r>
            <a:rPr lang="es-ES" sz="2400" b="1" kern="1200"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Water </a:t>
          </a:r>
          <a:r>
            <a:rPr lang="es-ES" sz="2400" b="1" kern="1200"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use in a 85% </a:t>
          </a:r>
          <a:r>
            <a:rPr lang="es-ES" sz="2400" b="1" kern="1200"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Effluents</a:t>
          </a:r>
          <a:r>
            <a:rPr lang="es-ES" sz="2400" b="1" kern="1200"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s-ES" sz="2400" b="1" kern="1200"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generated</a:t>
          </a:r>
          <a:r>
            <a:rPr lang="es-ES" sz="2400" b="1" kern="1200"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s-ES" sz="2400" b="1" kern="1200"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Discharge</a:t>
          </a:r>
          <a:r>
            <a:rPr lang="es-ES" sz="2400" b="1" kern="1200"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s-ES" sz="2400" b="1" kern="1200"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surcharges</a:t>
          </a:r>
          <a:endParaRPr lang="es-ES" sz="2400" b="1" kern="1200"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sp:txBody>
      <dsp:txXfrm>
        <a:off x="3761943" y="0"/>
        <a:ext cx="5864391" cy="1789474"/>
      </dsp:txXfrm>
    </dsp:sp>
    <dsp:sp modelId="{451A7101-6096-4E2A-97BF-E2D90F5041B4}">
      <dsp:nvSpPr>
        <dsp:cNvPr id="0" name=""/>
        <dsp:cNvSpPr/>
      </dsp:nvSpPr>
      <dsp:spPr>
        <a:xfrm>
          <a:off x="5626957" y="2343359"/>
          <a:ext cx="2910495" cy="1704261"/>
        </a:xfrm>
        <a:prstGeom prst="upArrow">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AA2031F-21E6-428F-9F05-E485E977A768}">
      <dsp:nvSpPr>
        <dsp:cNvPr id="0" name=""/>
        <dsp:cNvSpPr/>
      </dsp:nvSpPr>
      <dsp:spPr>
        <a:xfrm>
          <a:off x="-402533" y="2471178"/>
          <a:ext cx="6820089" cy="1789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scene3d>
            <a:camera prst="orthographicFront"/>
            <a:lightRig rig="glow" dir="tl">
              <a:rot lat="0" lon="0" rev="5400000"/>
            </a:lightRig>
          </a:scene3d>
          <a:sp3d contourW="12700">
            <a:bevelT w="25400" h="25400"/>
            <a:contourClr>
              <a:schemeClr val="accent6">
                <a:shade val="73000"/>
              </a:schemeClr>
            </a:contourClr>
          </a:sp3d>
        </a:bodyPr>
        <a:lstStyle/>
        <a:p>
          <a:pPr lvl="0" algn="ctr" defTabSz="1244600">
            <a:lnSpc>
              <a:spcPct val="90000"/>
            </a:lnSpc>
            <a:spcBef>
              <a:spcPct val="0"/>
            </a:spcBef>
            <a:spcAft>
              <a:spcPct val="35000"/>
            </a:spcAft>
          </a:pPr>
          <a:r>
            <a:rPr lang="es-ES" sz="2800" b="1" kern="1200" cap="none" spc="0" dirty="0" smtClean="0">
              <a:ln w="11430">
                <a:solidFill>
                  <a:srgbClr val="92D050"/>
                </a:solidFill>
              </a:ln>
              <a:solidFill>
                <a:srgbClr val="00B050"/>
              </a:solidFill>
              <a:effectLst>
                <a:outerShdw blurRad="80000" dist="40000" dir="5040000" algn="tl">
                  <a:srgbClr val="000000">
                    <a:alpha val="30000"/>
                  </a:srgbClr>
                </a:outerShdw>
              </a:effectLst>
            </a:rPr>
            <a:t>Water REUTILIZATION +</a:t>
          </a:r>
        </a:p>
        <a:p>
          <a:pPr lvl="0" algn="ctr" defTabSz="1244600">
            <a:lnSpc>
              <a:spcPct val="90000"/>
            </a:lnSpc>
            <a:spcBef>
              <a:spcPct val="0"/>
            </a:spcBef>
            <a:spcAft>
              <a:spcPct val="35000"/>
            </a:spcAft>
          </a:pPr>
          <a:r>
            <a:rPr lang="es-ES" sz="2800" b="1" kern="1200" cap="none" spc="0" dirty="0" smtClean="0">
              <a:ln w="11430">
                <a:solidFill>
                  <a:srgbClr val="92D050"/>
                </a:solidFill>
              </a:ln>
              <a:solidFill>
                <a:srgbClr val="00B050"/>
              </a:solidFill>
              <a:effectLst>
                <a:outerShdw blurRad="80000" dist="40000" dir="5040000" algn="tl">
                  <a:srgbClr val="000000">
                    <a:alpha val="30000"/>
                  </a:srgbClr>
                </a:outerShdw>
              </a:effectLst>
            </a:rPr>
            <a:t> </a:t>
          </a:r>
          <a:r>
            <a:rPr lang="es-ES" sz="2800" b="1" kern="1200" cap="none" spc="0" dirty="0" err="1" smtClean="0">
              <a:ln w="11430">
                <a:solidFill>
                  <a:srgbClr val="92D050"/>
                </a:solidFill>
              </a:ln>
              <a:solidFill>
                <a:srgbClr val="00B050"/>
              </a:solidFill>
              <a:effectLst>
                <a:outerShdw blurRad="80000" dist="40000" dir="5040000" algn="tl">
                  <a:srgbClr val="000000">
                    <a:alpha val="30000"/>
                  </a:srgbClr>
                </a:outerShdw>
              </a:effectLst>
            </a:rPr>
            <a:t>Efficiency</a:t>
          </a:r>
          <a:r>
            <a:rPr lang="es-ES" sz="2800" b="1" kern="1200" cap="none" spc="0" dirty="0" smtClean="0">
              <a:ln w="11430">
                <a:solidFill>
                  <a:srgbClr val="92D050"/>
                </a:solidFill>
              </a:ln>
              <a:solidFill>
                <a:srgbClr val="00B050"/>
              </a:solidFill>
              <a:effectLst>
                <a:outerShdw blurRad="80000" dist="40000" dir="5040000" algn="tl">
                  <a:srgbClr val="000000">
                    <a:alpha val="30000"/>
                  </a:srgbClr>
                </a:outerShdw>
              </a:effectLst>
            </a:rPr>
            <a:t> Management</a:t>
          </a:r>
        </a:p>
        <a:p>
          <a:pPr lvl="0" algn="ctr" defTabSz="1244600">
            <a:lnSpc>
              <a:spcPct val="90000"/>
            </a:lnSpc>
            <a:spcBef>
              <a:spcPct val="0"/>
            </a:spcBef>
            <a:spcAft>
              <a:spcPct val="35000"/>
            </a:spcAft>
          </a:pPr>
          <a:r>
            <a:rPr lang="es-ES" sz="2800" b="1" kern="1200" cap="none" spc="0" dirty="0" smtClean="0">
              <a:ln w="11430">
                <a:solidFill>
                  <a:srgbClr val="92D050"/>
                </a:solidFill>
              </a:ln>
              <a:solidFill>
                <a:srgbClr val="00B050"/>
              </a:solidFill>
              <a:effectLst>
                <a:outerShdw blurRad="80000" dist="40000" dir="5040000" algn="tl">
                  <a:srgbClr val="000000">
                    <a:alpha val="30000"/>
                  </a:srgbClr>
                </a:outerShdw>
              </a:effectLst>
            </a:rPr>
            <a:t> of </a:t>
          </a:r>
          <a:r>
            <a:rPr lang="es-ES" sz="2800" b="1" kern="1200" cap="none" spc="0" dirty="0" err="1" smtClean="0">
              <a:ln w="11430">
                <a:solidFill>
                  <a:srgbClr val="92D050"/>
                </a:solidFill>
              </a:ln>
              <a:solidFill>
                <a:srgbClr val="00B050"/>
              </a:solidFill>
              <a:effectLst>
                <a:outerShdw blurRad="80000" dist="40000" dir="5040000" algn="tl">
                  <a:srgbClr val="000000">
                    <a:alpha val="30000"/>
                  </a:srgbClr>
                </a:outerShdw>
              </a:effectLst>
            </a:rPr>
            <a:t>energy</a:t>
          </a:r>
          <a:r>
            <a:rPr lang="es-ES" sz="2800" b="1" kern="1200" cap="none" spc="0" dirty="0" smtClean="0">
              <a:ln w="11430">
                <a:solidFill>
                  <a:srgbClr val="92D050"/>
                </a:solidFill>
              </a:ln>
              <a:solidFill>
                <a:srgbClr val="00B050"/>
              </a:solidFill>
              <a:effectLst>
                <a:outerShdw blurRad="80000" dist="40000" dir="5040000" algn="tl">
                  <a:srgbClr val="000000">
                    <a:alpha val="30000"/>
                  </a:srgbClr>
                </a:outerShdw>
              </a:effectLst>
            </a:rPr>
            <a:t> and </a:t>
          </a:r>
          <a:r>
            <a:rPr lang="es-ES" sz="2800" b="1" kern="1200" cap="none" spc="0" dirty="0" err="1" smtClean="0">
              <a:ln w="11430">
                <a:solidFill>
                  <a:srgbClr val="92D050"/>
                </a:solidFill>
              </a:ln>
              <a:solidFill>
                <a:srgbClr val="00B050"/>
              </a:solidFill>
              <a:effectLst>
                <a:outerShdw blurRad="80000" dist="40000" dir="5040000" algn="tl">
                  <a:srgbClr val="000000">
                    <a:alpha val="30000"/>
                  </a:srgbClr>
                </a:outerShdw>
              </a:effectLst>
            </a:rPr>
            <a:t>raw</a:t>
          </a:r>
          <a:r>
            <a:rPr lang="es-ES" sz="2800" b="1" kern="1200" cap="none" spc="0" dirty="0" smtClean="0">
              <a:ln w="11430">
                <a:solidFill>
                  <a:srgbClr val="92D050"/>
                </a:solidFill>
              </a:ln>
              <a:solidFill>
                <a:srgbClr val="00B050"/>
              </a:solidFill>
              <a:effectLst>
                <a:outerShdw blurRad="80000" dist="40000" dir="5040000" algn="tl">
                  <a:srgbClr val="000000">
                    <a:alpha val="30000"/>
                  </a:srgbClr>
                </a:outerShdw>
              </a:effectLst>
            </a:rPr>
            <a:t> </a:t>
          </a:r>
          <a:r>
            <a:rPr lang="es-ES" sz="2800" b="1" kern="1200" cap="none" spc="0" dirty="0" err="1" smtClean="0">
              <a:ln w="11430">
                <a:solidFill>
                  <a:srgbClr val="92D050"/>
                </a:solidFill>
              </a:ln>
              <a:solidFill>
                <a:srgbClr val="00B050"/>
              </a:solidFill>
              <a:effectLst>
                <a:outerShdw blurRad="80000" dist="40000" dir="5040000" algn="tl">
                  <a:srgbClr val="000000">
                    <a:alpha val="30000"/>
                  </a:srgbClr>
                </a:outerShdw>
              </a:effectLst>
            </a:rPr>
            <a:t>materials</a:t>
          </a:r>
          <a:r>
            <a:rPr lang="es-ES" sz="2800" b="1" kern="1200" cap="none" spc="0" dirty="0" smtClean="0">
              <a:ln w="11430">
                <a:solidFill>
                  <a:srgbClr val="92D050"/>
                </a:solidFill>
              </a:ln>
              <a:solidFill>
                <a:srgbClr val="00B050"/>
              </a:solidFill>
              <a:effectLst>
                <a:outerShdw blurRad="80000" dist="40000" dir="5040000" algn="tl">
                  <a:srgbClr val="000000">
                    <a:alpha val="30000"/>
                  </a:srgbClr>
                </a:outerShdw>
              </a:effectLst>
            </a:rPr>
            <a:t> </a:t>
          </a:r>
          <a:endParaRPr lang="es-ES" sz="2800" b="1" kern="1200" cap="none" spc="0" dirty="0">
            <a:ln w="11430">
              <a:solidFill>
                <a:srgbClr val="92D050"/>
              </a:solidFill>
            </a:ln>
            <a:solidFill>
              <a:srgbClr val="00B050"/>
            </a:solidFill>
            <a:effectLst>
              <a:outerShdw blurRad="80000" dist="40000" dir="5040000" algn="tl">
                <a:srgbClr val="000000">
                  <a:alpha val="30000"/>
                </a:srgbClr>
              </a:outerShdw>
            </a:effectLst>
          </a:endParaRPr>
        </a:p>
      </dsp:txBody>
      <dsp:txXfrm>
        <a:off x="-402533" y="2471178"/>
        <a:ext cx="6820089" cy="1789474"/>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B04CD97B-4343-4565-A51D-319D7319A449}" type="datetimeFigureOut">
              <a:rPr lang="es-ES" smtClean="0"/>
              <a:t>17/11/2014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E8CE4C-5C38-4A68-8D31-EC6328DD1798}" type="slidenum">
              <a:rPr lang="es-ES" smtClean="0"/>
              <a:t>‹Nº›</a:t>
            </a:fld>
            <a:endParaRPr lang="es-ES"/>
          </a:p>
        </p:txBody>
      </p:sp>
      <p:pic>
        <p:nvPicPr>
          <p:cNvPr id="9" name="Imagen 8"/>
          <p:cNvPicPr>
            <a:picLocks noChangeAspect="1"/>
          </p:cNvPicPr>
          <p:nvPr userDrawn="1"/>
        </p:nvPicPr>
        <p:blipFill>
          <a:blip r:embed="rId2"/>
          <a:stretch>
            <a:fillRect/>
          </a:stretch>
        </p:blipFill>
        <p:spPr>
          <a:xfrm>
            <a:off x="0" y="23813"/>
            <a:ext cx="2557161" cy="800765"/>
          </a:xfrm>
          <a:prstGeom prst="rect">
            <a:avLst/>
          </a:prstGeom>
        </p:spPr>
      </p:pic>
      <p:pic>
        <p:nvPicPr>
          <p:cNvPr id="10" name="Imagen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0686" y="0"/>
            <a:ext cx="2351314" cy="678264"/>
          </a:xfrm>
          <a:prstGeom prst="rect">
            <a:avLst/>
          </a:prstGeom>
        </p:spPr>
      </p:pic>
    </p:spTree>
    <p:extLst>
      <p:ext uri="{BB962C8B-B14F-4D97-AF65-F5344CB8AC3E}">
        <p14:creationId xmlns:p14="http://schemas.microsoft.com/office/powerpoint/2010/main" val="3204698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04CD97B-4343-4565-A51D-319D7319A449}" type="datetimeFigureOut">
              <a:rPr lang="es-ES" smtClean="0"/>
              <a:t>17/11/2014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E8CE4C-5C38-4A68-8D31-EC6328DD1798}" type="slidenum">
              <a:rPr lang="es-ES" smtClean="0"/>
              <a:t>‹Nº›</a:t>
            </a:fld>
            <a:endParaRPr lang="es-ES"/>
          </a:p>
        </p:txBody>
      </p:sp>
    </p:spTree>
    <p:extLst>
      <p:ext uri="{BB962C8B-B14F-4D97-AF65-F5344CB8AC3E}">
        <p14:creationId xmlns:p14="http://schemas.microsoft.com/office/powerpoint/2010/main" val="575854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04CD97B-4343-4565-A51D-319D7319A449}" type="datetimeFigureOut">
              <a:rPr lang="es-ES" smtClean="0"/>
              <a:t>17/11/2014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E8CE4C-5C38-4A68-8D31-EC6328DD1798}" type="slidenum">
              <a:rPr lang="es-ES" smtClean="0"/>
              <a:t>‹Nº›</a:t>
            </a:fld>
            <a:endParaRPr lang="es-ES"/>
          </a:p>
        </p:txBody>
      </p:sp>
    </p:spTree>
    <p:extLst>
      <p:ext uri="{BB962C8B-B14F-4D97-AF65-F5344CB8AC3E}">
        <p14:creationId xmlns:p14="http://schemas.microsoft.com/office/powerpoint/2010/main" val="3040755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04CD97B-4343-4565-A51D-319D7319A449}" type="datetimeFigureOut">
              <a:rPr lang="es-ES" smtClean="0"/>
              <a:t>17/11/2014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E8CE4C-5C38-4A68-8D31-EC6328DD1798}" type="slidenum">
              <a:rPr lang="es-ES" smtClean="0"/>
              <a:t>‹Nº›</a:t>
            </a:fld>
            <a:endParaRPr lang="es-ES"/>
          </a:p>
        </p:txBody>
      </p:sp>
    </p:spTree>
    <p:extLst>
      <p:ext uri="{BB962C8B-B14F-4D97-AF65-F5344CB8AC3E}">
        <p14:creationId xmlns:p14="http://schemas.microsoft.com/office/powerpoint/2010/main" val="4020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04CD97B-4343-4565-A51D-319D7319A449}" type="datetimeFigureOut">
              <a:rPr lang="es-ES" smtClean="0"/>
              <a:t>17/11/2014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E8CE4C-5C38-4A68-8D31-EC6328DD1798}" type="slidenum">
              <a:rPr lang="es-ES" smtClean="0"/>
              <a:t>‹Nº›</a:t>
            </a:fld>
            <a:endParaRPr lang="es-ES"/>
          </a:p>
        </p:txBody>
      </p:sp>
    </p:spTree>
    <p:extLst>
      <p:ext uri="{BB962C8B-B14F-4D97-AF65-F5344CB8AC3E}">
        <p14:creationId xmlns:p14="http://schemas.microsoft.com/office/powerpoint/2010/main" val="1949947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B04CD97B-4343-4565-A51D-319D7319A449}" type="datetimeFigureOut">
              <a:rPr lang="es-ES" smtClean="0"/>
              <a:t>17/11/2014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E8CE4C-5C38-4A68-8D31-EC6328DD1798}" type="slidenum">
              <a:rPr lang="es-ES" smtClean="0"/>
              <a:t>‹Nº›</a:t>
            </a:fld>
            <a:endParaRPr lang="es-ES"/>
          </a:p>
        </p:txBody>
      </p:sp>
    </p:spTree>
    <p:extLst>
      <p:ext uri="{BB962C8B-B14F-4D97-AF65-F5344CB8AC3E}">
        <p14:creationId xmlns:p14="http://schemas.microsoft.com/office/powerpoint/2010/main" val="318257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B04CD97B-4343-4565-A51D-319D7319A449}" type="datetimeFigureOut">
              <a:rPr lang="es-ES" smtClean="0"/>
              <a:t>17/11/2014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EE8CE4C-5C38-4A68-8D31-EC6328DD1798}" type="slidenum">
              <a:rPr lang="es-ES" smtClean="0"/>
              <a:t>‹Nº›</a:t>
            </a:fld>
            <a:endParaRPr lang="es-ES"/>
          </a:p>
        </p:txBody>
      </p:sp>
    </p:spTree>
    <p:extLst>
      <p:ext uri="{BB962C8B-B14F-4D97-AF65-F5344CB8AC3E}">
        <p14:creationId xmlns:p14="http://schemas.microsoft.com/office/powerpoint/2010/main" val="2473768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B04CD97B-4343-4565-A51D-319D7319A449}" type="datetimeFigureOut">
              <a:rPr lang="es-ES" smtClean="0"/>
              <a:t>17/11/2014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EE8CE4C-5C38-4A68-8D31-EC6328DD1798}" type="slidenum">
              <a:rPr lang="es-ES" smtClean="0"/>
              <a:t>‹Nº›</a:t>
            </a:fld>
            <a:endParaRPr lang="es-ES"/>
          </a:p>
        </p:txBody>
      </p:sp>
    </p:spTree>
    <p:extLst>
      <p:ext uri="{BB962C8B-B14F-4D97-AF65-F5344CB8AC3E}">
        <p14:creationId xmlns:p14="http://schemas.microsoft.com/office/powerpoint/2010/main" val="3108263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04CD97B-4343-4565-A51D-319D7319A449}" type="datetimeFigureOut">
              <a:rPr lang="es-ES" smtClean="0"/>
              <a:t>17/11/2014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EE8CE4C-5C38-4A68-8D31-EC6328DD1798}" type="slidenum">
              <a:rPr lang="es-ES" smtClean="0"/>
              <a:t>‹Nº›</a:t>
            </a:fld>
            <a:endParaRPr lang="es-ES"/>
          </a:p>
        </p:txBody>
      </p:sp>
    </p:spTree>
    <p:extLst>
      <p:ext uri="{BB962C8B-B14F-4D97-AF65-F5344CB8AC3E}">
        <p14:creationId xmlns:p14="http://schemas.microsoft.com/office/powerpoint/2010/main" val="1695609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04CD97B-4343-4565-A51D-319D7319A449}" type="datetimeFigureOut">
              <a:rPr lang="es-ES" smtClean="0"/>
              <a:t>17/11/2014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E8CE4C-5C38-4A68-8D31-EC6328DD1798}" type="slidenum">
              <a:rPr lang="es-ES" smtClean="0"/>
              <a:t>‹Nº›</a:t>
            </a:fld>
            <a:endParaRPr lang="es-ES"/>
          </a:p>
        </p:txBody>
      </p:sp>
    </p:spTree>
    <p:extLst>
      <p:ext uri="{BB962C8B-B14F-4D97-AF65-F5344CB8AC3E}">
        <p14:creationId xmlns:p14="http://schemas.microsoft.com/office/powerpoint/2010/main" val="2991805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04CD97B-4343-4565-A51D-319D7319A449}" type="datetimeFigureOut">
              <a:rPr lang="es-ES" smtClean="0"/>
              <a:t>17/11/2014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E8CE4C-5C38-4A68-8D31-EC6328DD1798}" type="slidenum">
              <a:rPr lang="es-ES" smtClean="0"/>
              <a:t>‹Nº›</a:t>
            </a:fld>
            <a:endParaRPr lang="es-ES"/>
          </a:p>
        </p:txBody>
      </p:sp>
    </p:spTree>
    <p:extLst>
      <p:ext uri="{BB962C8B-B14F-4D97-AF65-F5344CB8AC3E}">
        <p14:creationId xmlns:p14="http://schemas.microsoft.com/office/powerpoint/2010/main" val="3056868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CD97B-4343-4565-A51D-319D7319A449}" type="datetimeFigureOut">
              <a:rPr lang="es-ES" smtClean="0"/>
              <a:t>17/11/2014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8CE4C-5C38-4A68-8D31-EC6328DD1798}" type="slidenum">
              <a:rPr lang="es-ES" smtClean="0"/>
              <a:t>‹Nº›</a:t>
            </a:fld>
            <a:endParaRPr lang="es-ES"/>
          </a:p>
        </p:txBody>
      </p:sp>
    </p:spTree>
    <p:extLst>
      <p:ext uri="{BB962C8B-B14F-4D97-AF65-F5344CB8AC3E}">
        <p14:creationId xmlns:p14="http://schemas.microsoft.com/office/powerpoint/2010/main" val="2526832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8 Grupo"/>
          <p:cNvGrpSpPr/>
          <p:nvPr/>
        </p:nvGrpSpPr>
        <p:grpSpPr>
          <a:xfrm>
            <a:off x="605118" y="1558057"/>
            <a:ext cx="11058819" cy="5385124"/>
            <a:chOff x="1097614" y="1466781"/>
            <a:chExt cx="6948772" cy="5136570"/>
          </a:xfrm>
        </p:grpSpPr>
        <p:sp>
          <p:nvSpPr>
            <p:cNvPr id="6" name="6 CuadroTexto"/>
            <p:cNvSpPr txBox="1"/>
            <p:nvPr/>
          </p:nvSpPr>
          <p:spPr>
            <a:xfrm>
              <a:off x="1097614" y="1466781"/>
              <a:ext cx="6948772" cy="954107"/>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sz="2800" b="1" spc="100" dirty="0" err="1"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Innovative</a:t>
              </a:r>
              <a:r>
                <a:rPr lang="es-ES" sz="2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a:t>
              </a:r>
              <a:r>
                <a:rPr lang="es-ES" sz="2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Membrane-based</a:t>
              </a:r>
              <a:r>
                <a:rPr lang="es-E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s-ES" sz="2800" b="1" spc="100" dirty="0" err="1"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hybrid</a:t>
              </a:r>
              <a:r>
                <a:rPr lang="es-ES" sz="2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a:t>
              </a:r>
              <a:r>
                <a:rPr lang="es-ES" sz="2800" b="1" spc="100" dirty="0" err="1"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system</a:t>
              </a:r>
              <a:r>
                <a:rPr lang="es-ES" sz="2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a:t>
              </a:r>
              <a:r>
                <a:rPr lang="es-ES" sz="2800" b="1" spc="100" dirty="0" err="1"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applied</a:t>
              </a:r>
              <a:r>
                <a:rPr lang="es-ES" sz="2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to the </a:t>
              </a:r>
              <a:r>
                <a:rPr lang="es-ES" sz="2800" b="1" spc="100" dirty="0" smtClean="0">
                  <a:ln w="18000">
                    <a:solidFill>
                      <a:srgbClr val="92D050"/>
                    </a:solidFill>
                    <a:prstDash val="solid"/>
                  </a:ln>
                  <a:solidFill>
                    <a:srgbClr val="00B050"/>
                  </a:solidFill>
                  <a:effectLst>
                    <a:outerShdw blurRad="25000" dist="20000" dir="16020000" algn="tl">
                      <a:schemeClr val="accent1">
                        <a:satMod val="200000"/>
                        <a:shade val="1000"/>
                        <a:alpha val="60000"/>
                      </a:schemeClr>
                    </a:outerShdw>
                  </a:effectLst>
                </a:rPr>
                <a:t>FOOD </a:t>
              </a:r>
              <a:r>
                <a:rPr lang="es-ES" sz="2800" b="1" spc="100" dirty="0" err="1" smtClean="0">
                  <a:ln w="18000">
                    <a:solidFill>
                      <a:srgbClr val="92D050"/>
                    </a:solidFill>
                    <a:prstDash val="solid"/>
                  </a:ln>
                  <a:solidFill>
                    <a:srgbClr val="00B050"/>
                  </a:solidFill>
                  <a:effectLst>
                    <a:outerShdw blurRad="25000" dist="20000" dir="16020000" algn="tl">
                      <a:schemeClr val="accent1">
                        <a:satMod val="200000"/>
                        <a:shade val="1000"/>
                        <a:alpha val="60000"/>
                      </a:schemeClr>
                    </a:outerShdw>
                  </a:effectLst>
                </a:rPr>
                <a:t>Processing</a:t>
              </a:r>
              <a:r>
                <a:rPr lang="es-ES" sz="2800" b="1" spc="100" dirty="0" smtClean="0">
                  <a:ln w="18000">
                    <a:solidFill>
                      <a:srgbClr val="92D050"/>
                    </a:solidFill>
                    <a:prstDash val="solid"/>
                  </a:ln>
                  <a:solidFill>
                    <a:srgbClr val="00B050"/>
                  </a:solidFill>
                  <a:effectLst>
                    <a:outerShdw blurRad="25000" dist="20000" dir="16020000" algn="tl">
                      <a:schemeClr val="accent1">
                        <a:satMod val="200000"/>
                        <a:shade val="1000"/>
                        <a:alpha val="60000"/>
                      </a:schemeClr>
                    </a:outerShdw>
                  </a:effectLst>
                </a:rPr>
                <a:t> </a:t>
              </a:r>
              <a:r>
                <a:rPr lang="es-ES" sz="2800" b="1" spc="100" dirty="0" err="1"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industry</a:t>
              </a:r>
              <a:endParaRPr lang="es-ES" sz="2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graphicFrame>
          <p:nvGraphicFramePr>
            <p:cNvPr id="7" name="7 Diagrama"/>
            <p:cNvGraphicFramePr/>
            <p:nvPr>
              <p:extLst>
                <p:ext uri="{D42A27DB-BD31-4B8C-83A1-F6EECF244321}">
                  <p14:modId xmlns:p14="http://schemas.microsoft.com/office/powerpoint/2010/main" val="1400406273"/>
                </p:ext>
              </p:extLst>
            </p:nvPr>
          </p:nvGraphicFramePr>
          <p:xfrm>
            <a:off x="1409403" y="2539351"/>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pic>
        <p:nvPicPr>
          <p:cNvPr id="13" name="Imagen 12"/>
          <p:cNvPicPr>
            <a:picLocks noChangeAspect="1"/>
          </p:cNvPicPr>
          <p:nvPr/>
        </p:nvPicPr>
        <p:blipFill>
          <a:blip r:embed="rId7"/>
          <a:stretch>
            <a:fillRect/>
          </a:stretch>
        </p:blipFill>
        <p:spPr>
          <a:xfrm>
            <a:off x="940782" y="182553"/>
            <a:ext cx="4127350" cy="1292464"/>
          </a:xfrm>
          <a:prstGeom prst="rect">
            <a:avLst/>
          </a:prstGeom>
        </p:spPr>
      </p:pic>
      <p:sp>
        <p:nvSpPr>
          <p:cNvPr id="14" name="Rectángulo 13"/>
          <p:cNvSpPr/>
          <p:nvPr/>
        </p:nvSpPr>
        <p:spPr>
          <a:xfrm>
            <a:off x="4855198" y="448886"/>
            <a:ext cx="7242629" cy="954107"/>
          </a:xfrm>
          <a:prstGeom prst="rect">
            <a:avLst/>
          </a:prstGeom>
        </p:spPr>
        <p:txBody>
          <a:bodyPr wrap="square">
            <a:spAutoFit/>
          </a:bodyPr>
          <a:lstStyle/>
          <a:p>
            <a:r>
              <a:rPr lang="es-ES" sz="2800" b="1" dirty="0" err="1" smtClean="0"/>
              <a:t>Demonstration</a:t>
            </a:r>
            <a:r>
              <a:rPr lang="es-ES" sz="2800" b="1" dirty="0" smtClean="0"/>
              <a:t>/</a:t>
            </a:r>
            <a:r>
              <a:rPr lang="es-ES" sz="2800" b="1" dirty="0" err="1" smtClean="0"/>
              <a:t>pilot</a:t>
            </a:r>
            <a:r>
              <a:rPr lang="es-ES" sz="2800" b="1" dirty="0" smtClean="0"/>
              <a:t> </a:t>
            </a:r>
            <a:r>
              <a:rPr lang="es-ES" sz="2800" b="1" dirty="0" err="1"/>
              <a:t>activities</a:t>
            </a:r>
            <a:r>
              <a:rPr lang="es-ES" sz="2800" b="1" dirty="0"/>
              <a:t> </a:t>
            </a:r>
            <a:r>
              <a:rPr lang="es-ES" sz="2800" b="1" dirty="0" smtClean="0"/>
              <a:t>WATER-1b-2015</a:t>
            </a:r>
            <a:r>
              <a:rPr lang="es-ES" sz="2800" dirty="0" smtClean="0"/>
              <a:t> </a:t>
            </a:r>
            <a:endParaRPr lang="es-ES" sz="2800" dirty="0"/>
          </a:p>
          <a:p>
            <a:r>
              <a:rPr lang="es-ES" sz="2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a:t>
            </a:r>
            <a:endParaRPr lang="es-ES" sz="2800" dirty="0"/>
          </a:p>
        </p:txBody>
      </p:sp>
    </p:spTree>
    <p:extLst>
      <p:ext uri="{BB962C8B-B14F-4D97-AF65-F5344CB8AC3E}">
        <p14:creationId xmlns:p14="http://schemas.microsoft.com/office/powerpoint/2010/main" val="3723524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64137" y="3347373"/>
            <a:ext cx="10461810" cy="3379998"/>
          </a:xfrm>
        </p:spPr>
        <p:style>
          <a:lnRef idx="3">
            <a:schemeClr val="lt1"/>
          </a:lnRef>
          <a:fillRef idx="1">
            <a:schemeClr val="accent1"/>
          </a:fillRef>
          <a:effectRef idx="1">
            <a:schemeClr val="accent1"/>
          </a:effectRef>
          <a:fontRef idx="minor">
            <a:schemeClr val="lt1"/>
          </a:fontRef>
        </p:style>
        <p:txBody>
          <a:bodyPr>
            <a:noAutofit/>
          </a:bodyPr>
          <a:lstStyle/>
          <a:p>
            <a:pPr algn="l"/>
            <a:r>
              <a:rPr lang="en-GB" sz="2000" u="sng" dirty="0"/>
              <a:t> </a:t>
            </a:r>
            <a:r>
              <a:rPr lang="en-GB" sz="2000" u="sng" dirty="0" smtClean="0"/>
              <a:t>- Reduction </a:t>
            </a:r>
            <a:r>
              <a:rPr lang="en-GB" sz="2000" u="sng" dirty="0"/>
              <a:t>of water consumption and effluents generation</a:t>
            </a:r>
            <a:r>
              <a:rPr lang="en-GB" sz="2000" dirty="0"/>
              <a:t> </a:t>
            </a:r>
            <a:r>
              <a:rPr lang="en-GB" sz="2000" dirty="0" smtClean="0">
                <a:sym typeface="Wingdings" panose="05000000000000000000" pitchFamily="2" charset="2"/>
              </a:rPr>
              <a:t></a:t>
            </a:r>
            <a:r>
              <a:rPr lang="en-GB" sz="2000" dirty="0" smtClean="0"/>
              <a:t> </a:t>
            </a:r>
            <a:r>
              <a:rPr lang="en-GB" sz="2000" dirty="0"/>
              <a:t>wastewater treatment </a:t>
            </a:r>
            <a:r>
              <a:rPr lang="en-GB" sz="2000" dirty="0" smtClean="0"/>
              <a:t>plant 85% </a:t>
            </a:r>
            <a:r>
              <a:rPr lang="en-GB" sz="2000" dirty="0"/>
              <a:t>water </a:t>
            </a:r>
            <a:r>
              <a:rPr lang="en-GB" sz="2000" dirty="0" smtClean="0"/>
              <a:t>reutilization</a:t>
            </a:r>
            <a:br>
              <a:rPr lang="en-GB" sz="2000" dirty="0" smtClean="0"/>
            </a:br>
            <a:r>
              <a:rPr lang="en-GB" sz="2000" dirty="0"/>
              <a:t/>
            </a:r>
            <a:br>
              <a:rPr lang="en-GB" sz="2000" dirty="0"/>
            </a:br>
            <a:r>
              <a:rPr lang="en-GB" sz="2000" dirty="0" smtClean="0"/>
              <a:t>- FOOD </a:t>
            </a:r>
            <a:r>
              <a:rPr lang="en-GB" sz="2000" dirty="0"/>
              <a:t>processing </a:t>
            </a:r>
            <a:r>
              <a:rPr lang="en-GB" sz="2000" u="sng" dirty="0"/>
              <a:t>wastes </a:t>
            </a:r>
            <a:r>
              <a:rPr lang="en-GB" sz="2000" u="sng" dirty="0" err="1"/>
              <a:t>valorization</a:t>
            </a:r>
            <a:r>
              <a:rPr lang="en-GB" sz="2000" dirty="0" smtClean="0"/>
              <a:t>, </a:t>
            </a:r>
            <a:r>
              <a:rPr lang="en-GB" sz="2000" dirty="0"/>
              <a:t>recovery of </a:t>
            </a:r>
            <a:r>
              <a:rPr lang="en-GB" sz="2000" dirty="0" smtClean="0"/>
              <a:t>added value products from </a:t>
            </a:r>
            <a:r>
              <a:rPr lang="en-GB" sz="2000" dirty="0"/>
              <a:t>processing </a:t>
            </a:r>
            <a:r>
              <a:rPr lang="en-GB" sz="2000" dirty="0" smtClean="0"/>
              <a:t>effluents</a:t>
            </a:r>
            <a:r>
              <a:rPr lang="es-ES" sz="2000" dirty="0" smtClean="0"/>
              <a:t/>
            </a:r>
            <a:br>
              <a:rPr lang="es-ES" sz="2000" dirty="0" smtClean="0"/>
            </a:br>
            <a:r>
              <a:rPr lang="es-ES" sz="2000" dirty="0"/>
              <a:t/>
            </a:r>
            <a:br>
              <a:rPr lang="es-ES" sz="2000" dirty="0"/>
            </a:br>
            <a:r>
              <a:rPr lang="es-ES" sz="2000" dirty="0" smtClean="0"/>
              <a:t>- </a:t>
            </a:r>
            <a:r>
              <a:rPr lang="en-GB" sz="2000" b="1" dirty="0" smtClean="0"/>
              <a:t>Pilot </a:t>
            </a:r>
            <a:r>
              <a:rPr lang="en-GB" sz="2000" b="1" dirty="0"/>
              <a:t>plants*3</a:t>
            </a:r>
            <a:r>
              <a:rPr lang="en-GB" sz="2000" dirty="0"/>
              <a:t> </a:t>
            </a:r>
            <a:r>
              <a:rPr lang="en-GB" sz="2000" dirty="0" smtClean="0">
                <a:sym typeface="Wingdings" panose="05000000000000000000" pitchFamily="2" charset="2"/>
              </a:rPr>
              <a:t> </a:t>
            </a:r>
            <a:r>
              <a:rPr lang="en-GB" sz="2000" b="1" dirty="0" smtClean="0"/>
              <a:t>9 </a:t>
            </a:r>
            <a:r>
              <a:rPr lang="en-GB" sz="2000" b="1" dirty="0"/>
              <a:t>DEMO </a:t>
            </a:r>
            <a:r>
              <a:rPr lang="en-GB" sz="2000" dirty="0"/>
              <a:t>activities </a:t>
            </a:r>
            <a:r>
              <a:rPr lang="en-GB" sz="2000" dirty="0" smtClean="0"/>
              <a:t>for different targeted water-intensive food industries</a:t>
            </a:r>
            <a:r>
              <a:rPr lang="en-GB" sz="2000" dirty="0"/>
              <a:t> </a:t>
            </a:r>
            <a:r>
              <a:rPr lang="es-ES" sz="2000" dirty="0"/>
              <a:t/>
            </a:r>
            <a:br>
              <a:rPr lang="es-ES" sz="2000" dirty="0"/>
            </a:br>
            <a:r>
              <a:rPr lang="es-ES" sz="2000" dirty="0" smtClean="0"/>
              <a:t/>
            </a:r>
            <a:br>
              <a:rPr lang="es-ES" sz="2000" dirty="0" smtClean="0"/>
            </a:br>
            <a:r>
              <a:rPr lang="es-ES" sz="2000" dirty="0" smtClean="0"/>
              <a:t>- </a:t>
            </a:r>
            <a:r>
              <a:rPr lang="en-GB" sz="2000" u="sng" dirty="0" smtClean="0"/>
              <a:t>Assessment </a:t>
            </a:r>
            <a:r>
              <a:rPr lang="en-GB" sz="2000" u="sng" dirty="0"/>
              <a:t>of the technology implemented</a:t>
            </a:r>
            <a:r>
              <a:rPr lang="en-GB" sz="2000" dirty="0"/>
              <a:t>, </a:t>
            </a:r>
            <a:r>
              <a:rPr lang="en-GB" sz="2000" dirty="0" smtClean="0"/>
              <a:t>techno-economical </a:t>
            </a:r>
            <a:r>
              <a:rPr lang="en-GB" sz="2000" dirty="0"/>
              <a:t>validation </a:t>
            </a:r>
            <a:r>
              <a:rPr lang="en-GB" sz="2000" dirty="0" smtClean="0"/>
              <a:t>at </a:t>
            </a:r>
            <a:r>
              <a:rPr lang="en-GB" sz="2000" dirty="0"/>
              <a:t>industrial scale </a:t>
            </a:r>
            <a:r>
              <a:rPr lang="en-GB" sz="2000" dirty="0" smtClean="0"/>
              <a:t>&amp; LCA</a:t>
            </a:r>
            <a:r>
              <a:rPr lang="es-ES" sz="2000" dirty="0" smtClean="0"/>
              <a:t/>
            </a:r>
            <a:br>
              <a:rPr lang="es-ES" sz="2000" dirty="0" smtClean="0"/>
            </a:br>
            <a:r>
              <a:rPr lang="es-ES" sz="2000" dirty="0"/>
              <a:t/>
            </a:r>
            <a:br>
              <a:rPr lang="es-ES" sz="2000" dirty="0"/>
            </a:br>
            <a:r>
              <a:rPr lang="es-ES" sz="2000" dirty="0" smtClean="0"/>
              <a:t>- T</a:t>
            </a:r>
            <a:r>
              <a:rPr lang="en-GB" sz="2000" u="sng" dirty="0" err="1" smtClean="0"/>
              <a:t>echnology</a:t>
            </a:r>
            <a:r>
              <a:rPr lang="en-GB" sz="2000" u="sng" dirty="0" smtClean="0"/>
              <a:t> </a:t>
            </a:r>
            <a:r>
              <a:rPr lang="en-GB" sz="2000" u="sng" dirty="0"/>
              <a:t>transfer</a:t>
            </a:r>
            <a:r>
              <a:rPr lang="en-GB" sz="2000" dirty="0"/>
              <a:t> </a:t>
            </a:r>
            <a:r>
              <a:rPr lang="en-GB" sz="2000" dirty="0" smtClean="0"/>
              <a:t>other </a:t>
            </a:r>
            <a:r>
              <a:rPr lang="en-GB" sz="2000" dirty="0"/>
              <a:t>food processing companies and to other industrial </a:t>
            </a:r>
            <a:r>
              <a:rPr lang="en-GB" sz="2000" dirty="0" smtClean="0"/>
              <a:t>sectors</a:t>
            </a:r>
            <a:r>
              <a:rPr lang="en-GB" sz="2000" dirty="0"/>
              <a:t> </a:t>
            </a:r>
            <a:r>
              <a:rPr lang="en-GB" sz="2000" dirty="0" smtClean="0"/>
              <a:t>are foreseen</a:t>
            </a:r>
            <a:endParaRPr lang="es-ES" sz="2000" dirty="0"/>
          </a:p>
        </p:txBody>
      </p:sp>
      <p:sp>
        <p:nvSpPr>
          <p:cNvPr id="3" name="Subtítulo 2"/>
          <p:cNvSpPr>
            <a:spLocks noGrp="1"/>
          </p:cNvSpPr>
          <p:nvPr>
            <p:ph type="subTitle" idx="1"/>
          </p:nvPr>
        </p:nvSpPr>
        <p:spPr>
          <a:xfrm>
            <a:off x="564137" y="834569"/>
            <a:ext cx="10461811" cy="1196881"/>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r>
              <a:rPr lang="en-GB" dirty="0" smtClean="0"/>
              <a:t>1,5MLL€ investment-24months </a:t>
            </a:r>
          </a:p>
          <a:p>
            <a:r>
              <a:rPr lang="en-GB" dirty="0" smtClean="0"/>
              <a:t>DEMO to enhance market prospects of a wastewater treatment (WWT) system applied to the FOOD processing industries</a:t>
            </a:r>
            <a:endParaRPr lang="es-ES" dirty="0"/>
          </a:p>
        </p:txBody>
      </p:sp>
      <p:sp>
        <p:nvSpPr>
          <p:cNvPr id="10" name="Subtítulo 2"/>
          <p:cNvSpPr txBox="1">
            <a:spLocks/>
          </p:cNvSpPr>
          <p:nvPr/>
        </p:nvSpPr>
        <p:spPr>
          <a:xfrm>
            <a:off x="564137" y="2191870"/>
            <a:ext cx="10461810" cy="995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indent="0" algn="ctr">
              <a:lnSpc>
                <a:spcPct val="90000"/>
              </a:lnSpc>
              <a:spcBef>
                <a:spcPts val="1000"/>
              </a:spcBef>
              <a:buFont typeface="Arial" panose="020B0604020202020204" pitchFamily="34" charset="0"/>
              <a:buNone/>
              <a:defRPr sz="2400"/>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r>
              <a:rPr lang="en-GB" dirty="0" smtClean="0"/>
              <a:t>Food </a:t>
            </a:r>
            <a:r>
              <a:rPr lang="en-GB" dirty="0"/>
              <a:t>processing is a resource-intensive industry </a:t>
            </a:r>
            <a:endParaRPr lang="en-GB" dirty="0" smtClean="0"/>
          </a:p>
          <a:p>
            <a:r>
              <a:rPr lang="en-GB" smtClean="0"/>
              <a:t>responsible </a:t>
            </a:r>
            <a:r>
              <a:rPr lang="en-GB" dirty="0" smtClean="0"/>
              <a:t>of </a:t>
            </a:r>
            <a:r>
              <a:rPr lang="en-GB" dirty="0"/>
              <a:t>the 12% of the total EU industrial water use. </a:t>
            </a:r>
            <a:endParaRPr lang="es-ES" dirty="0"/>
          </a:p>
        </p:txBody>
      </p:sp>
    </p:spTree>
    <p:extLst>
      <p:ext uri="{BB962C8B-B14F-4D97-AF65-F5344CB8AC3E}">
        <p14:creationId xmlns:p14="http://schemas.microsoft.com/office/powerpoint/2010/main" val="4086261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96</Words>
  <Application>Microsoft Office PowerPoint</Application>
  <PresentationFormat>Panorámica</PresentationFormat>
  <Paragraphs>13</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Wingdings</vt:lpstr>
      <vt:lpstr>Tema de Office</vt:lpstr>
      <vt:lpstr>Presentación de PowerPoint</vt:lpstr>
      <vt:lpstr> - Reduction of water consumption and effluents generation  wastewater treatment plant 85% water reutilization  - FOOD processing wastes valorization, recovery of added value products from processing effluents  - Pilot plants*3  9 DEMO activities for different targeted water-intensive food industries   - Assessment of the technology implemented, techno-economical validation at industrial scale &amp; LCA  - Technology transfer other food processing companies and to other industrial sectors are foreseen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Reduction of water consumption and effluents generation due to the implementation of the wastewater treatment plant, which enable water reutilization, removing all the pollutants in effluents and providing high quality drinking water, suitable for food contact.  - Potato-Corn processing wastes valorization, which involves the recovery of starch from processing effluents, providing added value and improving its marketability.   - Pilot plants*3 with minimum 9 DEMO activities foreseen for  different targeted industries.  - Exploitation Plan, for Water industrial partners, under an innovative approach  Assessment of the technology implemented, including a techno-economical validation and suitability at industrial scale as well as a Life-Cycle Assessment (LCA) with the collected data of the improved process. Evaluation of the prospects for technology transfer to other food processing companies and to other industrial sectors.</dc:title>
  <dc:creator>Verónica Pérez</dc:creator>
  <cp:lastModifiedBy>Verónica Pérez</cp:lastModifiedBy>
  <cp:revision>9</cp:revision>
  <dcterms:created xsi:type="dcterms:W3CDTF">2014-11-11T16:18:32Z</dcterms:created>
  <dcterms:modified xsi:type="dcterms:W3CDTF">2014-11-17T11:33:57Z</dcterms:modified>
</cp:coreProperties>
</file>