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3714"/>
    <a:srgbClr val="FFCC66"/>
    <a:srgbClr val="F2F2F2"/>
    <a:srgbClr val="7A983E"/>
    <a:srgbClr val="678034"/>
    <a:srgbClr val="339933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73DF5-E357-46B0-B0B2-239C19AA8CB7}" type="datetimeFigureOut">
              <a:rPr lang="pt-PT" smtClean="0"/>
              <a:pPr/>
              <a:t>12-11-2014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8D8FE-25BE-4A77-940B-F7BDDBA27F19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3" descr="barra vert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3584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4652" y="1916832"/>
            <a:ext cx="74757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Mission</a:t>
            </a:r>
            <a:r>
              <a:rPr lang="en-US" sz="2000" b="1" dirty="0"/>
              <a:t>: </a:t>
            </a:r>
            <a:r>
              <a:rPr lang="en-US" sz="2000" dirty="0"/>
              <a:t>Broaden the knowledge of life and environmental sciences so as to meet the challenges of global change and help society build a sustainable </a:t>
            </a:r>
            <a:r>
              <a:rPr lang="en-US" sz="2000" dirty="0" smtClean="0"/>
              <a:t>future</a:t>
            </a:r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/>
              <a:t>Mostly </a:t>
            </a:r>
            <a:r>
              <a:rPr lang="en-US" sz="2000" b="1" dirty="0"/>
              <a:t>Research</a:t>
            </a:r>
            <a:r>
              <a:rPr lang="en-US" sz="2000" dirty="0"/>
              <a:t> focused, but with extensive involvement in </a:t>
            </a:r>
            <a:r>
              <a:rPr lang="en-US" sz="2000" b="1" dirty="0"/>
              <a:t>Policy Support</a:t>
            </a:r>
            <a:r>
              <a:rPr lang="en-US" sz="2000" dirty="0"/>
              <a:t> and committed to </a:t>
            </a:r>
            <a:r>
              <a:rPr lang="en-US" sz="2000" b="1" dirty="0"/>
              <a:t>Knowledge Transfer</a:t>
            </a:r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/>
              <a:t>Very diverse expertise:</a:t>
            </a:r>
            <a:endParaRPr lang="en-GB" sz="2000" dirty="0"/>
          </a:p>
          <a:p>
            <a:r>
              <a:rPr lang="en-US" sz="2000" dirty="0"/>
              <a:t>About </a:t>
            </a:r>
            <a:r>
              <a:rPr lang="en-US" sz="2000" b="1" dirty="0"/>
              <a:t>100 PhD researchers</a:t>
            </a:r>
            <a:r>
              <a:rPr lang="en-US" sz="2000" dirty="0"/>
              <a:t>, produced </a:t>
            </a:r>
            <a:r>
              <a:rPr lang="en-US" sz="2000" b="1" dirty="0"/>
              <a:t>800 indexed papers</a:t>
            </a:r>
            <a:r>
              <a:rPr lang="en-US" sz="2000" dirty="0"/>
              <a:t> in the last 6 years. Extensive laboratory and field facilities</a:t>
            </a:r>
            <a:endParaRPr lang="en-GB" sz="2000" dirty="0"/>
          </a:p>
          <a:p>
            <a:r>
              <a:rPr lang="en-US" sz="2000" dirty="0"/>
              <a:t> </a:t>
            </a:r>
            <a:endParaRPr lang="en-GB" sz="2000" dirty="0"/>
          </a:p>
          <a:p>
            <a:r>
              <a:rPr lang="en-US" sz="2000" dirty="0" smtClean="0"/>
              <a:t>Working </a:t>
            </a:r>
            <a:r>
              <a:rPr lang="en-US" sz="2000" dirty="0"/>
              <a:t>in </a:t>
            </a:r>
            <a:r>
              <a:rPr lang="en-US" sz="2000" dirty="0" smtClean="0"/>
              <a:t>Europe, Africa </a:t>
            </a:r>
            <a:r>
              <a:rPr lang="en-US" sz="2000" dirty="0"/>
              <a:t>and Latin America</a:t>
            </a:r>
            <a:endParaRPr lang="en-GB" sz="2000" dirty="0"/>
          </a:p>
          <a:p>
            <a:endParaRPr lang="pt-PT" sz="2000" dirty="0" smtClean="0"/>
          </a:p>
          <a:p>
            <a:endParaRPr lang="en-US" sz="1600" i="1" dirty="0" smtClean="0"/>
          </a:p>
          <a:p>
            <a:endParaRPr lang="en-US" sz="1600" i="1" dirty="0"/>
          </a:p>
          <a:p>
            <a:r>
              <a:rPr lang="en-US" sz="1600" i="1" dirty="0" smtClean="0"/>
              <a:t>(</a:t>
            </a:r>
            <a:r>
              <a:rPr lang="en-US" sz="1600" b="1" i="1" dirty="0"/>
              <a:t>FCT</a:t>
            </a:r>
            <a:r>
              <a:rPr lang="en-US" sz="1600" i="1" dirty="0"/>
              <a:t>: </a:t>
            </a:r>
            <a:r>
              <a:rPr lang="en-US" sz="1600" i="1" dirty="0" err="1"/>
              <a:t>PEst</a:t>
            </a:r>
            <a:r>
              <a:rPr lang="en-US" sz="1600" i="1" dirty="0"/>
              <a:t>-OE/BIA/UI0329/2014</a:t>
            </a:r>
            <a:r>
              <a:rPr lang="en-US" sz="14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35847" y="-21150"/>
            <a:ext cx="7908153" cy="1631216"/>
          </a:xfrm>
          <a:prstGeom prst="rect">
            <a:avLst/>
          </a:prstGeom>
          <a:solidFill>
            <a:srgbClr val="7A983E"/>
          </a:solidFill>
        </p:spPr>
        <p:txBody>
          <a:bodyPr wrap="square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University </a:t>
            </a:r>
            <a:r>
              <a:rPr lang="en-US" sz="3200" b="1" dirty="0">
                <a:solidFill>
                  <a:schemeClr val="bg1"/>
                </a:solidFill>
              </a:rPr>
              <a:t>of Lisbon, </a:t>
            </a:r>
            <a:r>
              <a:rPr lang="en-US" sz="3200" b="1" dirty="0" smtClean="0">
                <a:solidFill>
                  <a:schemeClr val="bg1"/>
                </a:solidFill>
              </a:rPr>
              <a:t>PORTUGAL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Centre </a:t>
            </a:r>
            <a:r>
              <a:rPr lang="en-US" sz="2800" b="1" dirty="0">
                <a:solidFill>
                  <a:schemeClr val="bg1"/>
                </a:solidFill>
              </a:rPr>
              <a:t>for Environmental Biology +</a:t>
            </a:r>
            <a:endParaRPr lang="en-GB" sz="28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Climate </a:t>
            </a:r>
            <a:r>
              <a:rPr lang="en-US" sz="2000" b="1" dirty="0">
                <a:solidFill>
                  <a:schemeClr val="bg1"/>
                </a:solidFill>
              </a:rPr>
              <a:t>Change Impacts, Adaptation and Modelling </a:t>
            </a:r>
            <a:r>
              <a:rPr lang="en-US" sz="2000" b="1" dirty="0" smtClean="0">
                <a:solidFill>
                  <a:schemeClr val="bg1"/>
                </a:solidFill>
              </a:rPr>
              <a:t>Group +</a:t>
            </a:r>
            <a:endParaRPr lang="en-GB" sz="2000" b="1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Azorean Biodiversity Group (University of Azores)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D:\DocsSolveig\CBA\CBA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646" y="5772150"/>
            <a:ext cx="3211513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3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3" descr="barra vert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35847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0369" y="902032"/>
            <a:ext cx="37695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Issues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Biodiversity conservation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Ecosystem management and </a:t>
            </a:r>
            <a:r>
              <a:rPr lang="en-US" dirty="0" smtClean="0"/>
              <a:t>services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Soil ecology and soil-plant interactions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Ecological </a:t>
            </a:r>
            <a:r>
              <a:rPr lang="en-US" dirty="0" smtClean="0"/>
              <a:t>indicators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Land use change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Climate change scenarios, impacts, vulnerabilities and adaptation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Invasion ecology </a:t>
            </a:r>
            <a:r>
              <a:rPr lang="en-US" dirty="0" smtClean="0"/>
              <a:t>and </a:t>
            </a:r>
            <a:r>
              <a:rPr lang="en-US" dirty="0"/>
              <a:t>links to climate change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Island ecology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Ecotoxicology</a:t>
            </a:r>
            <a:endParaRPr lang="en-GB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Long term ecological </a:t>
            </a:r>
            <a:r>
              <a:rPr lang="en-US" dirty="0" smtClean="0"/>
              <a:t>monitoring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17519" y="-1432"/>
            <a:ext cx="7926481" cy="792000"/>
          </a:xfrm>
          <a:prstGeom prst="rect">
            <a:avLst/>
          </a:prstGeom>
          <a:solidFill>
            <a:srgbClr val="7A983E"/>
          </a:solidFill>
        </p:spPr>
        <p:txBody>
          <a:bodyPr wrap="square" anchor="ctr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bg1"/>
                </a:solidFill>
              </a:rPr>
              <a:t>Most </a:t>
            </a:r>
            <a:r>
              <a:rPr lang="en-US" sz="3200" b="1" dirty="0">
                <a:solidFill>
                  <a:schemeClr val="bg1"/>
                </a:solidFill>
              </a:rPr>
              <a:t>relevant </a:t>
            </a:r>
            <a:r>
              <a:rPr lang="en-US" sz="3200" b="1" dirty="0" smtClean="0">
                <a:solidFill>
                  <a:schemeClr val="bg1"/>
                </a:solidFill>
              </a:rPr>
              <a:t>expertise 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6942" y="902032"/>
            <a:ext cx="3877058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Ecosystems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and organisms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Freshwater, Agro-forestry, Farmland, Tropical, etc…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Animals, Plants, Fungi…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Techniques</a:t>
            </a:r>
            <a:endParaRPr lang="en-GB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Ecological field and laboratory techniques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Experience with a great variety of organism (Animals and Plants)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Remote sensing and GIS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Spatial and climate change modelling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Taxonomy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Decision support methodologies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Ecological </a:t>
            </a:r>
            <a:r>
              <a:rPr lang="en-US" dirty="0" smtClean="0"/>
              <a:t>indicators</a:t>
            </a:r>
            <a:endParaRPr lang="en-GB" dirty="0"/>
          </a:p>
          <a:p>
            <a:r>
              <a:rPr lang="en-US" sz="2000" dirty="0"/>
              <a:t> </a:t>
            </a:r>
            <a:endParaRPr lang="en-GB" sz="2000" dirty="0"/>
          </a:p>
          <a:p>
            <a:pPr algn="r"/>
            <a:endParaRPr lang="en-US" sz="1400" dirty="0" smtClean="0"/>
          </a:p>
          <a:p>
            <a:pPr algn="r"/>
            <a:endParaRPr lang="en-US" sz="1400" dirty="0"/>
          </a:p>
          <a:p>
            <a:pPr algn="r"/>
            <a:endParaRPr lang="en-US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779060" y="6021288"/>
            <a:ext cx="309488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PT" b="1" i="1" dirty="0">
                <a:solidFill>
                  <a:srgbClr val="763714"/>
                </a:solidFill>
              </a:rPr>
              <a:t>Jorge Palmeirim</a:t>
            </a:r>
            <a:endParaRPr lang="en-GB" b="1" i="1" dirty="0">
              <a:solidFill>
                <a:srgbClr val="763714"/>
              </a:solidFill>
            </a:endParaRPr>
          </a:p>
          <a:p>
            <a:r>
              <a:rPr lang="pt-PT" sz="3200" b="1" i="1" dirty="0" smtClean="0">
                <a:solidFill>
                  <a:srgbClr val="763714"/>
                </a:solidFill>
              </a:rPr>
              <a:t>www.cba.fc.ul.pt</a:t>
            </a:r>
            <a:endParaRPr lang="en-GB" sz="3200" b="1" i="1" dirty="0">
              <a:solidFill>
                <a:srgbClr val="7637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118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Susana Mendes</dc:creator>
  <cp:lastModifiedBy>J</cp:lastModifiedBy>
  <cp:revision>16</cp:revision>
  <dcterms:created xsi:type="dcterms:W3CDTF">2012-11-09T11:39:39Z</dcterms:created>
  <dcterms:modified xsi:type="dcterms:W3CDTF">2014-11-12T00:36:10Z</dcterms:modified>
</cp:coreProperties>
</file>